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31" r:id="rId19"/>
    <p:sldId id="308" r:id="rId20"/>
    <p:sldId id="309" r:id="rId21"/>
    <p:sldId id="312" r:id="rId22"/>
    <p:sldId id="311" r:id="rId23"/>
    <p:sldId id="313" r:id="rId24"/>
    <p:sldId id="319" r:id="rId25"/>
    <p:sldId id="314" r:id="rId26"/>
    <p:sldId id="310" r:id="rId27"/>
    <p:sldId id="315" r:id="rId28"/>
    <p:sldId id="316" r:id="rId29"/>
    <p:sldId id="280" r:id="rId30"/>
    <p:sldId id="317" r:id="rId31"/>
    <p:sldId id="318" r:id="rId32"/>
    <p:sldId id="302" r:id="rId33"/>
    <p:sldId id="320" r:id="rId34"/>
    <p:sldId id="321" r:id="rId35"/>
    <p:sldId id="322" r:id="rId36"/>
    <p:sldId id="323" r:id="rId37"/>
    <p:sldId id="324" r:id="rId38"/>
    <p:sldId id="325" r:id="rId3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5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76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5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8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1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1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98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68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04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6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3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16/02/2022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4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3057540" y="128447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307426" y="619326"/>
            <a:ext cx="8660540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METHODS: </a:t>
            </a:r>
          </a:p>
          <a:p>
            <a:r>
              <a:rPr lang="it-IT" sz="1200" dirty="0"/>
              <a:t>Sampling of 240 1year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(</a:t>
            </a:r>
            <a:r>
              <a:rPr lang="it-IT" sz="1200" dirty="0">
                <a:highlight>
                  <a:srgbClr val="FFFF00"/>
                </a:highlight>
              </a:rPr>
              <a:t>120 from </a:t>
            </a:r>
            <a:r>
              <a:rPr lang="it-IT" sz="1200" dirty="0" err="1">
                <a:highlight>
                  <a:srgbClr val="FFFF00"/>
                </a:highlight>
              </a:rPr>
              <a:t>own-rooted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/>
              <a:t>plant</a:t>
            </a:r>
            <a:r>
              <a:rPr lang="it-IT" sz="1200" dirty="0"/>
              <a:t>; and 120 from </a:t>
            </a:r>
            <a:r>
              <a:rPr lang="it-IT" sz="1200" dirty="0" err="1"/>
              <a:t>grafted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)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2020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(</a:t>
            </a:r>
            <a:r>
              <a:rPr lang="it-IT" sz="1200" b="1" dirty="0" err="1"/>
              <a:t>parent</a:t>
            </a:r>
            <a:r>
              <a:rPr lang="it-IT" sz="1200" b="1" dirty="0"/>
              <a:t>)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it-IT" sz="1200" dirty="0"/>
              <a:t>2021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Biometric</a:t>
            </a:r>
            <a:r>
              <a:rPr lang="it-IT" sz="1200" dirty="0"/>
              <a:t>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diameter</a:t>
            </a:r>
            <a:r>
              <a:rPr lang="it-IT" sz="1200" dirty="0"/>
              <a:t>, </a:t>
            </a:r>
            <a:r>
              <a:rPr lang="it-IT" sz="1200" dirty="0" err="1"/>
              <a:t>length</a:t>
            </a:r>
            <a:r>
              <a:rPr lang="it-IT" sz="1200" dirty="0"/>
              <a:t>,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) of </a:t>
            </a:r>
            <a:r>
              <a:rPr lang="it-IT" sz="1200" b="1" dirty="0"/>
              <a:t>1 </a:t>
            </a:r>
            <a:r>
              <a:rPr lang="it-IT" sz="1200" b="1" dirty="0" err="1"/>
              <a:t>year</a:t>
            </a:r>
            <a:r>
              <a:rPr lang="it-IT" sz="1200" b="1" dirty="0"/>
              <a:t> </a:t>
            </a:r>
            <a:r>
              <a:rPr lang="it-IT" sz="1200" b="1" dirty="0" err="1"/>
              <a:t>old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r>
              <a:rPr lang="it-IT" sz="1200" b="1" dirty="0"/>
              <a:t> </a:t>
            </a:r>
            <a:r>
              <a:rPr lang="it-IT" sz="1200" dirty="0"/>
              <a:t>(</a:t>
            </a:r>
            <a:r>
              <a:rPr lang="it-IT" sz="1200" dirty="0" err="1"/>
              <a:t>child</a:t>
            </a:r>
            <a:r>
              <a:rPr lang="it-IT" sz="1200" dirty="0"/>
              <a:t>) </a:t>
            </a:r>
            <a:r>
              <a:rPr lang="it-IT" sz="1200" dirty="0" err="1"/>
              <a:t>born</a:t>
            </a:r>
            <a:r>
              <a:rPr lang="it-IT" sz="1200" dirty="0"/>
              <a:t> from the </a:t>
            </a:r>
            <a:r>
              <a:rPr lang="it-IT" sz="1200" dirty="0" err="1"/>
              <a:t>parerent</a:t>
            </a:r>
            <a:r>
              <a:rPr lang="it-IT" sz="1200" dirty="0"/>
              <a:t>;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Qualitative </a:t>
            </a:r>
            <a:r>
              <a:rPr lang="it-IT" sz="1200" dirty="0" err="1"/>
              <a:t>measures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 </a:t>
            </a:r>
            <a:r>
              <a:rPr lang="it-IT" sz="1200" dirty="0" err="1"/>
              <a:t>level</a:t>
            </a:r>
            <a:r>
              <a:rPr lang="it-IT" sz="1200" dirty="0"/>
              <a:t> (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/</a:t>
            </a:r>
            <a:r>
              <a:rPr lang="it-IT" sz="1200" dirty="0" err="1"/>
              <a:t>sylleptic</a:t>
            </a:r>
            <a:r>
              <a:rPr lang="it-IT" sz="1200" dirty="0"/>
              <a:t> (M= mixed, C=</a:t>
            </a:r>
            <a:r>
              <a:rPr lang="it-IT" sz="1200" dirty="0" err="1"/>
              <a:t>catkin</a:t>
            </a:r>
            <a:r>
              <a:rPr lang="it-IT" sz="1200" dirty="0"/>
              <a:t>, V=vegetative, B=blind) of the </a:t>
            </a:r>
            <a:r>
              <a:rPr lang="it-IT" sz="1200" b="1" dirty="0" err="1"/>
              <a:t>same</a:t>
            </a:r>
            <a:r>
              <a:rPr lang="it-IT" sz="1200" b="1" dirty="0"/>
              <a:t> </a:t>
            </a:r>
            <a:r>
              <a:rPr lang="it-IT" sz="1200" b="1" dirty="0" err="1"/>
              <a:t>child</a:t>
            </a:r>
            <a:r>
              <a:rPr lang="it-IT" sz="1200" b="1" dirty="0"/>
              <a:t> </a:t>
            </a:r>
            <a:r>
              <a:rPr lang="it-IT" sz="1200" b="1" dirty="0" err="1"/>
              <a:t>shoots</a:t>
            </a:r>
            <a:endParaRPr lang="it-IT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307425" y="2270229"/>
            <a:ext cx="8660539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GOALS:</a:t>
            </a:r>
          </a:p>
          <a:p>
            <a:r>
              <a:rPr lang="it-IT" sz="1200" dirty="0"/>
              <a:t>The model of </a:t>
            </a:r>
            <a:r>
              <a:rPr lang="it-IT" sz="1200" dirty="0" err="1"/>
              <a:t>my</a:t>
            </a:r>
            <a:r>
              <a:rPr lang="it-IT" sz="1200" dirty="0"/>
              <a:t> dreams </a:t>
            </a:r>
            <a:r>
              <a:rPr lang="it-IT" sz="1200" dirty="0" err="1"/>
              <a:t>should</a:t>
            </a:r>
            <a:r>
              <a:rPr lang="it-IT" sz="1200" dirty="0"/>
              <a:t> </a:t>
            </a:r>
            <a:r>
              <a:rPr lang="it-IT" sz="1200" dirty="0" err="1"/>
              <a:t>answer</a:t>
            </a:r>
            <a:r>
              <a:rPr lang="it-IT" sz="1200" dirty="0"/>
              <a:t> </a:t>
            </a:r>
            <a:r>
              <a:rPr lang="it-IT" sz="1200" dirty="0" err="1"/>
              <a:t>those</a:t>
            </a:r>
            <a:r>
              <a:rPr lang="it-IT" sz="1200" dirty="0"/>
              <a:t> </a:t>
            </a:r>
            <a:r>
              <a:rPr lang="it-IT" sz="1200" dirty="0" err="1"/>
              <a:t>questions</a:t>
            </a:r>
            <a:r>
              <a:rPr lang="it-IT" sz="1200" dirty="0"/>
              <a:t>: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1 </a:t>
            </a:r>
            <a:r>
              <a:rPr lang="it-IT" sz="1200" dirty="0" err="1"/>
              <a:t>yeard</a:t>
            </a:r>
            <a:r>
              <a:rPr lang="it-IT" sz="1200" dirty="0"/>
              <a:t> </a:t>
            </a:r>
            <a:r>
              <a:rPr lang="it-IT" sz="1200" dirty="0" err="1"/>
              <a:t>old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composed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some zones of the </a:t>
            </a:r>
            <a:r>
              <a:rPr lang="it-IT" sz="1200" dirty="0" err="1"/>
              <a:t>same</a:t>
            </a:r>
            <a:r>
              <a:rPr lang="it-IT" sz="1200" dirty="0"/>
              <a:t>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difference</a:t>
            </a:r>
            <a:r>
              <a:rPr lang="it-IT" sz="1200" dirty="0"/>
              <a:t> in </a:t>
            </a:r>
            <a:r>
              <a:rPr lang="it-IT" sz="1200" dirty="0" err="1"/>
              <a:t>composition</a:t>
            </a:r>
            <a:r>
              <a:rPr lang="it-IT" sz="1200" dirty="0"/>
              <a:t> </a:t>
            </a:r>
            <a:r>
              <a:rPr lang="it-IT" sz="1200" dirty="0" err="1"/>
              <a:t>according</a:t>
            </a:r>
            <a:r>
              <a:rPr lang="it-IT" sz="1200" dirty="0"/>
              <a:t> to the </a:t>
            </a:r>
            <a:r>
              <a:rPr lang="it-IT" sz="1200" dirty="0" err="1"/>
              <a:t>length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r>
              <a:rPr lang="it-IT" sz="1200" dirty="0"/>
              <a:t>?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/>
              <a:t>How </a:t>
            </a:r>
            <a:r>
              <a:rPr lang="it-IT" sz="1200" dirty="0" err="1"/>
              <a:t>is</a:t>
            </a:r>
            <a:r>
              <a:rPr lang="it-IT" sz="1200" dirty="0"/>
              <a:t> the </a:t>
            </a:r>
            <a:r>
              <a:rPr lang="it-IT" sz="1200" dirty="0" err="1"/>
              <a:t>behavior</a:t>
            </a:r>
            <a:r>
              <a:rPr lang="it-IT" sz="1200" dirty="0"/>
              <a:t> of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How </a:t>
            </a:r>
            <a:r>
              <a:rPr lang="it-IT" sz="1200" dirty="0" err="1"/>
              <a:t>many</a:t>
            </a:r>
            <a:r>
              <a:rPr lang="it-IT" sz="1200" dirty="0"/>
              <a:t> of </a:t>
            </a:r>
            <a:r>
              <a:rPr lang="it-IT" sz="1200" dirty="0" err="1"/>
              <a:t>them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 err="1"/>
              <a:t>Where</a:t>
            </a:r>
            <a:r>
              <a:rPr lang="it-IT" sz="1200" dirty="0"/>
              <a:t>?</a:t>
            </a:r>
          </a:p>
          <a:p>
            <a:pPr marL="450056" lvl="1" indent="-192881">
              <a:buFont typeface="+mj-lt"/>
              <a:buAutoNum type="alphaLcParenR"/>
            </a:pPr>
            <a:r>
              <a:rPr lang="it-IT" sz="1200" dirty="0"/>
              <a:t>From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? (vegetative or mixed?)</a:t>
            </a:r>
          </a:p>
          <a:p>
            <a:pPr marL="192881" indent="-192881">
              <a:buFont typeface="+mj-lt"/>
              <a:buAutoNum type="arabicPeriod"/>
            </a:pPr>
            <a:r>
              <a:rPr lang="it-IT" sz="1200" dirty="0" err="1"/>
              <a:t>how</a:t>
            </a:r>
            <a:r>
              <a:rPr lang="it-IT" sz="1200" dirty="0"/>
              <a:t> can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deal</a:t>
            </a:r>
            <a:r>
              <a:rPr lang="it-IT" sz="1200" dirty="0"/>
              <a:t> with multiple </a:t>
            </a:r>
            <a:r>
              <a:rPr lang="it-IT" sz="1200" dirty="0" err="1"/>
              <a:t>buds</a:t>
            </a:r>
            <a:r>
              <a:rPr lang="it-IT" sz="1200" dirty="0"/>
              <a:t> and multiple </a:t>
            </a:r>
            <a:r>
              <a:rPr lang="it-IT" sz="1200" dirty="0" err="1"/>
              <a:t>lateral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r>
              <a:rPr lang="it-IT" sz="1200" dirty="0"/>
              <a:t> per </a:t>
            </a:r>
            <a:r>
              <a:rPr lang="it-IT" sz="1200" dirty="0" err="1"/>
              <a:t>node</a:t>
            </a:r>
            <a:r>
              <a:rPr lang="it-IT" sz="12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3133530" y="4290464"/>
            <a:ext cx="3761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problems</a:t>
            </a:r>
            <a:r>
              <a:rPr lang="it-IT" sz="1200" dirty="0"/>
              <a:t> </a:t>
            </a:r>
            <a:r>
              <a:rPr lang="it-IT" sz="1200" dirty="0" err="1"/>
              <a:t>cold</a:t>
            </a:r>
            <a:r>
              <a:rPr lang="it-IT" sz="1200" dirty="0"/>
              <a:t> be </a:t>
            </a:r>
            <a:r>
              <a:rPr lang="it-IT" sz="1200" dirty="0" err="1"/>
              <a:t>solved</a:t>
            </a:r>
            <a:r>
              <a:rPr lang="it-IT" sz="1200" dirty="0"/>
              <a:t> </a:t>
            </a:r>
            <a:r>
              <a:rPr lang="it-IT" sz="1200" dirty="0" err="1"/>
              <a:t>analysing</a:t>
            </a:r>
            <a:r>
              <a:rPr lang="it-IT" sz="1200" dirty="0"/>
              <a:t> the data:</a:t>
            </a:r>
          </a:p>
          <a:p>
            <a:pPr marL="160734" indent="-160734">
              <a:buFont typeface="Arial" panose="020B0604020202020204" pitchFamily="34" charset="0"/>
              <a:buChar char="•"/>
            </a:pPr>
            <a:r>
              <a:rPr lang="it-IT" sz="1200" dirty="0"/>
              <a:t>From </a:t>
            </a:r>
            <a:r>
              <a:rPr lang="it-IT" sz="1200" dirty="0" err="1"/>
              <a:t>different</a:t>
            </a:r>
            <a:r>
              <a:rPr lang="it-IT" sz="1200" dirty="0"/>
              <a:t> point of </a:t>
            </a:r>
            <a:r>
              <a:rPr lang="it-IT" sz="1200" dirty="0" err="1"/>
              <a:t>views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Shoot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Metamer</a:t>
            </a:r>
            <a:r>
              <a:rPr lang="it-IT" sz="1200" dirty="0"/>
              <a:t> scale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Bud scale</a:t>
            </a:r>
          </a:p>
          <a:p>
            <a:pPr marL="225028" indent="-225028">
              <a:buFont typeface="Arial" panose="020B0604020202020204" pitchFamily="34" charset="0"/>
              <a:buChar char="•"/>
            </a:pPr>
            <a:r>
              <a:rPr lang="it-IT" sz="1200" dirty="0"/>
              <a:t>With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tecniques</a:t>
            </a:r>
            <a:r>
              <a:rPr lang="it-IT" sz="1200" dirty="0"/>
              <a:t>:</a:t>
            </a:r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/>
              <a:t> </a:t>
            </a:r>
            <a:r>
              <a:rPr lang="it-IT" sz="1200" dirty="0" err="1"/>
              <a:t>exploratory</a:t>
            </a:r>
            <a:r>
              <a:rPr lang="it-IT" sz="1200" dirty="0"/>
              <a:t> </a:t>
            </a:r>
            <a:r>
              <a:rPr lang="it-IT" sz="1200" dirty="0" err="1"/>
              <a:t>analysis</a:t>
            </a:r>
            <a:endParaRPr lang="it-IT" sz="1200" dirty="0"/>
          </a:p>
          <a:p>
            <a:pPr marL="482203" lvl="1" indent="-225028">
              <a:buFont typeface="+mj-lt"/>
              <a:buAutoNum type="romanUcPeriod"/>
            </a:pPr>
            <a:r>
              <a:rPr lang="it-IT" sz="1200" dirty="0" err="1"/>
              <a:t>Glms</a:t>
            </a:r>
            <a:r>
              <a:rPr lang="it-IT" sz="1200" dirty="0"/>
              <a:t>/</a:t>
            </a:r>
            <a:r>
              <a:rPr lang="it-IT" sz="1200" dirty="0" err="1"/>
              <a:t>marcovian</a:t>
            </a:r>
            <a:endParaRPr lang="it-IT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2893309" y="6464226"/>
            <a:ext cx="2634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highlight>
                  <a:srgbClr val="FFFF00"/>
                </a:highlight>
              </a:rPr>
              <a:t>WE WILL FOCUS JUST ON </a:t>
            </a:r>
            <a:r>
              <a:rPr lang="it-IT" sz="900" dirty="0" err="1">
                <a:highlight>
                  <a:srgbClr val="FFFF00"/>
                </a:highlight>
              </a:rPr>
              <a:t>ON</a:t>
            </a:r>
            <a:r>
              <a:rPr lang="it-IT" sz="90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2030396" y="171148"/>
            <a:ext cx="253390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532172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946856" y="98345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3" y="542771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6" y="2448586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5312991" y="280986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3208176" y="134508"/>
            <a:ext cx="21267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4501245" y="922652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9" y="2582588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845130" y="199675"/>
            <a:ext cx="37755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«</a:t>
            </a:r>
            <a:r>
              <a:rPr lang="it-IT" sz="1200" dirty="0" err="1"/>
              <a:t>new_shoots</a:t>
            </a:r>
            <a:r>
              <a:rPr lang="it-IT" sz="1200" dirty="0"/>
              <a:t>» file </a:t>
            </a:r>
            <a:r>
              <a:rPr lang="it-IT" sz="1200" dirty="0" err="1"/>
              <a:t>has</a:t>
            </a:r>
            <a:r>
              <a:rPr lang="it-IT" sz="1200" dirty="0"/>
              <a:t> the </a:t>
            </a:r>
            <a:r>
              <a:rPr lang="it-IT" sz="1200" dirty="0" err="1"/>
              <a:t>same</a:t>
            </a:r>
            <a:r>
              <a:rPr lang="it-IT" sz="1200" dirty="0"/>
              <a:t> information of the </a:t>
            </a:r>
            <a:r>
              <a:rPr lang="it-IT" sz="1200" dirty="0" err="1"/>
              <a:t>bud</a:t>
            </a:r>
            <a:r>
              <a:rPr lang="it-IT" sz="1200" dirty="0"/>
              <a:t> fate scale(in </a:t>
            </a:r>
            <a:r>
              <a:rPr lang="it-IT" sz="1200" dirty="0" err="1"/>
              <a:t>terms</a:t>
            </a:r>
            <a:r>
              <a:rPr lang="it-IT" sz="1200" dirty="0"/>
              <a:t> of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details</a:t>
            </a:r>
            <a:r>
              <a:rPr lang="it-IT" sz="1200" dirty="0"/>
              <a:t>) plus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contains</a:t>
            </a:r>
            <a:r>
              <a:rPr lang="it-IT" sz="1200" dirty="0"/>
              <a:t> some the </a:t>
            </a:r>
            <a:r>
              <a:rPr lang="it-IT" sz="1200" dirty="0" err="1"/>
              <a:t>errors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Errors</a:t>
            </a:r>
            <a:r>
              <a:rPr lang="it-IT" sz="1200" dirty="0"/>
              <a:t>= new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 </a:t>
            </a:r>
            <a:r>
              <a:rPr lang="it-IT" sz="1200" dirty="0" err="1"/>
              <a:t>can’t</a:t>
            </a:r>
            <a:r>
              <a:rPr lang="it-IT" sz="1200" dirty="0"/>
              <a:t> </a:t>
            </a:r>
            <a:r>
              <a:rPr lang="it-IT" sz="1200" dirty="0" err="1"/>
              <a:t>explain</a:t>
            </a:r>
            <a:r>
              <a:rPr lang="it-IT" sz="1200" dirty="0"/>
              <a:t> from </a:t>
            </a:r>
            <a:r>
              <a:rPr lang="it-IT" sz="1200" dirty="0" err="1"/>
              <a:t>where</a:t>
            </a:r>
            <a:r>
              <a:rPr lang="it-IT" sz="1200" dirty="0"/>
              <a:t> </a:t>
            </a:r>
            <a:r>
              <a:rPr lang="it-IT" sz="1200" dirty="0" err="1"/>
              <a:t>they</a:t>
            </a:r>
            <a:r>
              <a:rPr lang="it-IT" sz="1200" dirty="0"/>
              <a:t> </a:t>
            </a:r>
            <a:r>
              <a:rPr lang="it-IT" sz="1200" dirty="0" err="1"/>
              <a:t>came</a:t>
            </a:r>
            <a:r>
              <a:rPr lang="it-IT" sz="1200" dirty="0"/>
              <a:t> from. </a:t>
            </a:r>
            <a:r>
              <a:rPr lang="it-IT" sz="1200" dirty="0" err="1"/>
              <a:t>Assigned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«?»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3985657" y="2582588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2840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4572000" y="1575797"/>
            <a:ext cx="37755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These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errors</a:t>
            </a:r>
            <a:r>
              <a:rPr lang="it-IT" sz="1200" dirty="0">
                <a:highlight>
                  <a:srgbClr val="FFFF00"/>
                </a:highlight>
              </a:rPr>
              <a:t> impact </a:t>
            </a:r>
            <a:r>
              <a:rPr lang="it-IT" sz="1200" dirty="0" err="1">
                <a:highlight>
                  <a:srgbClr val="FFFF00"/>
                </a:highlight>
              </a:rPr>
              <a:t>less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than</a:t>
            </a:r>
            <a:r>
              <a:rPr lang="it-IT" sz="1200" dirty="0">
                <a:highlight>
                  <a:srgbClr val="FFFF00"/>
                </a:highlight>
              </a:rPr>
              <a:t> 3% on the </a:t>
            </a:r>
            <a:r>
              <a:rPr lang="it-IT" sz="1200" dirty="0" err="1">
                <a:highlight>
                  <a:srgbClr val="FFFF00"/>
                </a:highlight>
              </a:rPr>
              <a:t>totals</a:t>
            </a:r>
            <a:r>
              <a:rPr lang="it-IT" sz="1200" dirty="0">
                <a:highlight>
                  <a:srgbClr val="FFFF00"/>
                </a:highlight>
              </a:rPr>
              <a:t>, so i </a:t>
            </a:r>
            <a:r>
              <a:rPr lang="it-IT" sz="1200" dirty="0" err="1">
                <a:highlight>
                  <a:srgbClr val="FFFF00"/>
                </a:highlight>
              </a:rPr>
              <a:t>guess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we</a:t>
            </a:r>
            <a:r>
              <a:rPr lang="it-IT" sz="1200" dirty="0">
                <a:highlight>
                  <a:srgbClr val="FFFF00"/>
                </a:highlight>
              </a:rPr>
              <a:t> can </a:t>
            </a:r>
            <a:r>
              <a:rPr lang="it-IT" sz="1200" dirty="0" err="1">
                <a:highlight>
                  <a:srgbClr val="FFFF00"/>
                </a:highlight>
              </a:rPr>
              <a:t>ignore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them</a:t>
            </a:r>
            <a:r>
              <a:rPr lang="it-IT" sz="1200" dirty="0">
                <a:highlight>
                  <a:srgbClr val="FFFF00"/>
                </a:highlight>
              </a:rPr>
              <a:t> and use the </a:t>
            </a:r>
            <a:r>
              <a:rPr lang="it-IT" sz="1200" dirty="0" err="1">
                <a:highlight>
                  <a:srgbClr val="FFFF00"/>
                </a:highlight>
              </a:rPr>
              <a:t>bud_scale</a:t>
            </a:r>
            <a:r>
              <a:rPr lang="it-IT" sz="1200" dirty="0">
                <a:highlight>
                  <a:srgbClr val="FFFF00"/>
                </a:highlight>
              </a:rPr>
              <a:t> file </a:t>
            </a:r>
            <a:r>
              <a:rPr lang="it-IT" sz="1200" dirty="0" err="1">
                <a:highlight>
                  <a:srgbClr val="FFFF00"/>
                </a:highlight>
              </a:rPr>
              <a:t>also</a:t>
            </a:r>
            <a:r>
              <a:rPr lang="it-IT" sz="1200" dirty="0">
                <a:highlight>
                  <a:srgbClr val="FFFF00"/>
                </a:highlight>
              </a:rPr>
              <a:t> for new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. </a:t>
            </a:r>
            <a:r>
              <a:rPr lang="it-IT" sz="1200" dirty="0" err="1">
                <a:highlight>
                  <a:srgbClr val="FFFF00"/>
                </a:highlight>
              </a:rPr>
              <a:t>What</a:t>
            </a:r>
            <a:r>
              <a:rPr lang="it-IT" sz="1200" dirty="0">
                <a:highlight>
                  <a:srgbClr val="FFFF00"/>
                </a:highlight>
              </a:rPr>
              <a:t> do </a:t>
            </a:r>
            <a:r>
              <a:rPr lang="it-IT" sz="1200" dirty="0" err="1">
                <a:highlight>
                  <a:srgbClr val="FFFF00"/>
                </a:highlight>
              </a:rPr>
              <a:t>you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thing</a:t>
            </a:r>
            <a:r>
              <a:rPr lang="it-IT" sz="1200" dirty="0">
                <a:highlight>
                  <a:srgbClr val="FFFF00"/>
                </a:highlight>
              </a:rPr>
              <a:t>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22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2303079" y="0"/>
            <a:ext cx="4394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6920775" y="1959515"/>
            <a:ext cx="245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GLMs</a:t>
            </a:r>
            <a:r>
              <a:rPr lang="it-IT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fate=V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262476" y="811453"/>
            <a:ext cx="50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glm(Y~F1+F2+F3+F4+F5+F6+F7, family=«binomial»)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5954248" y="3021092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6017006" y="2969634"/>
            <a:ext cx="38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3687749" y="3021090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5054478" y="3021090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5495691" y="3021091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3221439" y="3021090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2778071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2328939" y="3021090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516285" y="3021090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53015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2334933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2776295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3248741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3689672" y="2979413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5057230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5509339" y="2995034"/>
            <a:ext cx="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3005787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2667311" y="1959515"/>
            <a:ext cx="33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6705600" y="2823399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47330" y="6611779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549391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259080" y="1082040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predictors</a:t>
            </a:r>
            <a:r>
              <a:rPr lang="it-IT" dirty="0"/>
              <a:t> </a:t>
            </a:r>
            <a:r>
              <a:rPr lang="it-IT" dirty="0" err="1"/>
              <a:t>mask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(ES. NA </a:t>
            </a:r>
            <a:r>
              <a:rPr lang="it-IT" dirty="0" err="1"/>
              <a:t>values</a:t>
            </a:r>
            <a:r>
              <a:rPr lang="it-IT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02380" y="140520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4953000" y="987445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GLMs</a:t>
            </a:r>
            <a:r>
              <a:rPr lang="it-IT" dirty="0"/>
              <a:t>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a </a:t>
            </a:r>
            <a:r>
              <a:rPr lang="it-IT" dirty="0" err="1"/>
              <a:t>predictor</a:t>
            </a:r>
            <a:r>
              <a:rPr lang="it-IT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Y~tot_buds+length+rank</a:t>
            </a:r>
            <a:endParaRPr lang="it-IT" dirty="0"/>
          </a:p>
          <a:p>
            <a:pPr marL="342900" indent="-342900" algn="ctr">
              <a:buFont typeface="+mj-lt"/>
              <a:buAutoNum type="arabicPeriod"/>
            </a:pPr>
            <a:r>
              <a:rPr lang="it-IT" dirty="0" err="1"/>
              <a:t>Y~M+V+C+length+rank</a:t>
            </a:r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98120" y="3105834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p. Value are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data. </a:t>
            </a:r>
            <a:r>
              <a:rPr lang="it-IT" dirty="0" err="1"/>
              <a:t>Is</a:t>
            </a:r>
            <a:r>
              <a:rPr lang="it-IT" dirty="0"/>
              <a:t> real </a:t>
            </a:r>
            <a:r>
              <a:rPr lang="it-IT" dirty="0" err="1"/>
              <a:t>significance</a:t>
            </a:r>
            <a:r>
              <a:rPr lang="it-IT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3581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4953000" y="3337560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</a:t>
            </a:r>
            <a:r>
              <a:rPr lang="it-IT" dirty="0"/>
              <a:t> models + </a:t>
            </a:r>
            <a:r>
              <a:rPr lang="it-IT" dirty="0" err="1"/>
              <a:t>difference</a:t>
            </a:r>
            <a:r>
              <a:rPr lang="it-IT" dirty="0"/>
              <a:t> in AIC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1675199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647700" y="1066800"/>
            <a:ext cx="7932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(***)</a:t>
            </a:r>
          </a:p>
          <a:p>
            <a:endParaRPr lang="it-IT" dirty="0"/>
          </a:p>
          <a:p>
            <a:r>
              <a:rPr lang="it-IT" b="1" dirty="0" err="1"/>
              <a:t>Permutation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shuffle the </a:t>
            </a:r>
            <a:r>
              <a:rPr lang="it-IT" dirty="0" err="1"/>
              <a:t>variable</a:t>
            </a:r>
            <a:r>
              <a:rPr lang="it-IT" dirty="0"/>
              <a:t> A: DF$A=sample(DF$A)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</a:t>
            </a:r>
            <a:r>
              <a:rPr lang="it-IT" dirty="0" err="1"/>
              <a:t>glms</a:t>
            </a:r>
            <a:r>
              <a:rPr lang="it-IT" dirty="0"/>
              <a:t> GLMS(Y~A+B+C, data=DF)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significance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, </a:t>
            </a:r>
            <a:r>
              <a:rPr lang="it-IT" dirty="0" err="1"/>
              <a:t>now</a:t>
            </a:r>
            <a:r>
              <a:rPr lang="it-IT" dirty="0"/>
              <a:t> A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2506084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605790" y="3977640"/>
            <a:ext cx="7932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GLMS(Y~A+B+C, data=DF)</a:t>
            </a:r>
          </a:p>
          <a:p>
            <a:r>
              <a:rPr lang="it-IT" dirty="0"/>
              <a:t>Shows </a:t>
            </a:r>
            <a:r>
              <a:rPr lang="it-IT" dirty="0" err="1"/>
              <a:t>that</a:t>
            </a:r>
            <a:r>
              <a:rPr lang="it-IT" dirty="0"/>
              <a:t> AIC </a:t>
            </a:r>
            <a:r>
              <a:rPr lang="it-IT" dirty="0" err="1"/>
              <a:t>is</a:t>
            </a:r>
            <a:r>
              <a:rPr lang="it-IT" dirty="0"/>
              <a:t> 800</a:t>
            </a:r>
          </a:p>
          <a:p>
            <a:endParaRPr lang="it-IT" dirty="0"/>
          </a:p>
          <a:p>
            <a:r>
              <a:rPr lang="it-IT" b="1" dirty="0"/>
              <a:t>AIC </a:t>
            </a:r>
            <a:r>
              <a:rPr lang="it-IT" b="1" dirty="0" err="1"/>
              <a:t>difference</a:t>
            </a:r>
            <a:endParaRPr lang="it-IT" b="1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a </a:t>
            </a:r>
            <a:r>
              <a:rPr lang="it-IT" dirty="0" err="1"/>
              <a:t>null</a:t>
            </a:r>
            <a:r>
              <a:rPr lang="it-IT" dirty="0"/>
              <a:t> model GLMS(Y~1, data=DF)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make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AIC real (800) and AIC </a:t>
            </a:r>
            <a:r>
              <a:rPr lang="it-IT" dirty="0" err="1"/>
              <a:t>null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permutation</a:t>
            </a:r>
            <a:r>
              <a:rPr lang="it-IT" dirty="0"/>
              <a:t> of a </a:t>
            </a:r>
            <a:r>
              <a:rPr lang="it-IT" dirty="0" err="1"/>
              <a:t>variable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the model.</a:t>
            </a:r>
          </a:p>
          <a:p>
            <a:r>
              <a:rPr lang="it-IT" dirty="0" err="1"/>
              <a:t>AICpermutation-AICnull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GREATER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AICreal-AICnull</a:t>
            </a:r>
            <a:r>
              <a:rPr lang="it-IT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4905375" y="4656177"/>
            <a:ext cx="1181100" cy="5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6123879" y="4102179"/>
            <a:ext cx="3172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Null</a:t>
            </a:r>
            <a:r>
              <a:rPr lang="it-IT" sz="1000" dirty="0"/>
              <a:t> models are made </a:t>
            </a:r>
            <a:r>
              <a:rPr lang="it-IT" sz="1000" dirty="0" err="1"/>
              <a:t>as</a:t>
            </a:r>
            <a:r>
              <a:rPr lang="it-IT" sz="1000" dirty="0"/>
              <a:t> follows:</a:t>
            </a:r>
          </a:p>
          <a:p>
            <a:r>
              <a:rPr lang="it-IT" sz="1000" dirty="0"/>
              <a:t>Y~1+(</a:t>
            </a:r>
            <a:r>
              <a:rPr lang="it-IT" sz="1000" dirty="0" err="1"/>
              <a:t>significant</a:t>
            </a:r>
            <a:r>
              <a:rPr lang="it-IT" sz="1000" dirty="0"/>
              <a:t> </a:t>
            </a:r>
            <a:r>
              <a:rPr lang="it-IT" sz="1000" dirty="0" err="1"/>
              <a:t>predictor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shuffled</a:t>
            </a:r>
            <a:r>
              <a:rPr lang="it-IT" sz="1000" dirty="0"/>
              <a:t>).</a:t>
            </a:r>
          </a:p>
          <a:p>
            <a:r>
              <a:rPr lang="it-IT" sz="1000" dirty="0" err="1"/>
              <a:t>Example</a:t>
            </a:r>
            <a:r>
              <a:rPr lang="it-IT" sz="1000" dirty="0"/>
              <a:t> in </a:t>
            </a:r>
            <a:r>
              <a:rPr lang="it-IT" sz="1000" dirty="0" err="1"/>
              <a:t>next</a:t>
            </a:r>
            <a:r>
              <a:rPr lang="it-IT" sz="10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2886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304800" y="955715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dipendent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(Y) and </a:t>
            </a:r>
            <a:r>
              <a:rPr lang="it-IT" dirty="0" err="1"/>
              <a:t>predictor</a:t>
            </a:r>
            <a:r>
              <a:rPr lang="it-IT" dirty="0"/>
              <a:t> (A). </a:t>
            </a:r>
            <a:r>
              <a:rPr lang="it-IT" dirty="0" err="1"/>
              <a:t>NB_start</a:t>
            </a:r>
            <a:r>
              <a:rPr lang="it-IT" dirty="0"/>
              <a:t> with 1 </a:t>
            </a:r>
            <a:r>
              <a:rPr lang="it-IT" dirty="0" err="1"/>
              <a:t>predictor</a:t>
            </a:r>
            <a:r>
              <a:rPr lang="it-IT" dirty="0"/>
              <a:t> and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,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Run</a:t>
            </a:r>
            <a:r>
              <a:rPr lang="it-IT" dirty="0"/>
              <a:t> the model glm(Y~A)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No.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Stop.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predictor</a:t>
            </a:r>
            <a:r>
              <a:rPr lang="it-IT" dirty="0"/>
              <a:t> (B);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Yes. </a:t>
            </a:r>
            <a:r>
              <a:rPr lang="it-IT" dirty="0">
                <a:sym typeface="Wingdings" panose="05000000000000000000" pitchFamily="2" charset="2"/>
              </a:rPr>
              <a:t>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do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(A=sample(A),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(A))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(B);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Run</a:t>
            </a:r>
            <a:r>
              <a:rPr lang="it-IT" dirty="0">
                <a:sym typeface="Wingdings" panose="05000000000000000000" pitchFamily="2" charset="2"/>
              </a:rPr>
              <a:t> the glm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B </a:t>
            </a:r>
            <a:r>
              <a:rPr lang="it-IT" dirty="0" err="1">
                <a:sym typeface="Wingdings" panose="05000000000000000000" pitchFamily="2" charset="2"/>
              </a:rPr>
              <a:t>significant</a:t>
            </a:r>
            <a:r>
              <a:rPr lang="it-IT" dirty="0"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No.  stop. </a:t>
            </a:r>
            <a:r>
              <a:rPr lang="it-IT" dirty="0" err="1">
                <a:sym typeface="Wingdings" panose="05000000000000000000" pitchFamily="2" charset="2"/>
              </a:rPr>
              <a:t>Try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another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</a:t>
            </a:r>
            <a:r>
              <a:rPr lang="it-IT" dirty="0">
                <a:sym typeface="Wingdings" panose="05000000000000000000" pitchFamily="2" charset="2"/>
              </a:rPr>
              <a:t> (C);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Yes</a:t>
            </a:r>
            <a:r>
              <a:rPr lang="it-IT" dirty="0" err="1">
                <a:sym typeface="Wingdings" panose="05000000000000000000" pitchFamily="2" charset="2"/>
              </a:rPr>
              <a:t>do</a:t>
            </a:r>
            <a:r>
              <a:rPr lang="it-IT" dirty="0">
                <a:sym typeface="Wingdings" panose="05000000000000000000" pitchFamily="2" charset="2"/>
              </a:rPr>
              <a:t> 100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(B=sample(B), for 100 times);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model (Y~A+1);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Make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permutation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Y~sample</a:t>
            </a:r>
            <a:r>
              <a:rPr lang="it-IT" dirty="0">
                <a:sym typeface="Wingdings" panose="05000000000000000000" pitchFamily="2" charset="2"/>
              </a:rPr>
              <a:t>(B)) for 100 times;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Count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many</a:t>
            </a:r>
            <a:r>
              <a:rPr lang="it-IT" dirty="0">
                <a:sym typeface="Wingdings" panose="05000000000000000000" pitchFamily="2" charset="2"/>
              </a:rPr>
              <a:t> (out of 100)of </a:t>
            </a:r>
            <a:r>
              <a:rPr lang="it-IT" dirty="0" err="1">
                <a:sym typeface="Wingdings" panose="05000000000000000000" pitchFamily="2" charset="2"/>
              </a:rPr>
              <a:t>them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greater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– </a:t>
            </a:r>
            <a:r>
              <a:rPr lang="it-IT" dirty="0" err="1">
                <a:sym typeface="Wingdings" panose="05000000000000000000" pitchFamily="2" charset="2"/>
              </a:rPr>
              <a:t>aic</a:t>
            </a:r>
            <a:r>
              <a:rPr lang="it-IT" dirty="0">
                <a:sym typeface="Wingdings" panose="05000000000000000000" pitchFamily="2" charset="2"/>
              </a:rPr>
              <a:t> real (Y~A+B)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Continue like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predictors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3292223" y="81892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999931" y="1807119"/>
            <a:ext cx="6515272" cy="3825190"/>
            <a:chOff x="682034" y="654314"/>
            <a:chExt cx="6515272" cy="38251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682034" y="654314"/>
              <a:ext cx="5764559" cy="3796825"/>
              <a:chOff x="848406" y="-251804"/>
              <a:chExt cx="5764559" cy="379682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366054" y="-222776"/>
                <a:ext cx="1741567" cy="450538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634" y="751695"/>
                <a:ext cx="0" cy="3185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100324" y="-251804"/>
                <a:ext cx="512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361196" y="-144656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1074535" y="1124120"/>
                <a:ext cx="2512115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Box3: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848406" y="2973074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Box5: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912059" y="2896676"/>
              <a:ext cx="2512115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Box4: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5078" y="3415137"/>
              <a:ext cx="282160" cy="414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2168117" y="3422249"/>
              <a:ext cx="359891" cy="407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305889" y="3907557"/>
              <a:ext cx="1794026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Box:5.1Proportion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4685191" y="1133880"/>
              <a:ext cx="2512115" cy="63807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4618818" y="2912813"/>
              <a:ext cx="2512115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561" y="3424804"/>
              <a:ext cx="232983" cy="404992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</p:cNvCxnSpPr>
            <p:nvPr/>
          </p:nvCxnSpPr>
          <p:spPr>
            <a:xfrm>
              <a:off x="5991355" y="1753669"/>
              <a:ext cx="0" cy="114300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206102" y="2285045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Existence of B (0,1)?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</p:cNvCxnSpPr>
          <p:nvPr/>
        </p:nvCxnSpPr>
        <p:spPr>
          <a:xfrm>
            <a:off x="2453159" y="3692593"/>
            <a:ext cx="0" cy="31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974214" y="6022532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Box6: How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nodes</a:t>
            </a:r>
            <a:r>
              <a:rPr lang="it-IT" sz="15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3191645" y="443057"/>
            <a:ext cx="2570191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2868815" y="1269307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4476741" y="997055"/>
            <a:ext cx="16984" cy="27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2462160" y="1823305"/>
            <a:ext cx="2031565" cy="4617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</p:cNvCxnSpPr>
          <p:nvPr/>
        </p:nvCxnSpPr>
        <p:spPr>
          <a:xfrm flipH="1">
            <a:off x="1555736" y="5599057"/>
            <a:ext cx="11081" cy="39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162975" y="5346336"/>
            <a:ext cx="460811" cy="1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974213" y="720056"/>
            <a:ext cx="2217431" cy="5634734"/>
          </a:xfrm>
          <a:prstGeom prst="bentConnector3">
            <a:avLst>
              <a:gd name="adj1" fmla="val -10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4860773" y="5042432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350043" y="5042432"/>
            <a:ext cx="1794026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277836" y="4588684"/>
            <a:ext cx="969220" cy="45374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</p:cNvCxnSpPr>
          <p:nvPr/>
        </p:nvCxnSpPr>
        <p:spPr>
          <a:xfrm flipH="1">
            <a:off x="6033261" y="5328405"/>
            <a:ext cx="311602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4841735" y="6030695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Box5: How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nodes</a:t>
            </a:r>
            <a:r>
              <a:rPr lang="it-IT" sz="1500" dirty="0"/>
              <a:t>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</p:cNvCxnSpPr>
          <p:nvPr/>
        </p:nvCxnSpPr>
        <p:spPr>
          <a:xfrm flipH="1">
            <a:off x="5423257" y="5607220"/>
            <a:ext cx="11081" cy="39426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5761706" y="660610"/>
            <a:ext cx="243073" cy="5702343"/>
          </a:xfrm>
          <a:prstGeom prst="bentConnector4">
            <a:avLst>
              <a:gd name="adj1" fmla="val -1026326"/>
              <a:gd name="adj2" fmla="val 1000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9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99E4C-1C52-4BCA-9149-58D27B3B0CB9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SYLLEPTIC </a:t>
            </a:r>
            <a:r>
              <a:rPr lang="it-IT" dirty="0" err="1"/>
              <a:t>shoot</a:t>
            </a:r>
            <a:r>
              <a:rPr lang="it-IT" dirty="0"/>
              <a:t> (1= YES, 0=NO)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-0.01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55B2B-E0A3-4392-88C5-F8C4786A6DAC}"/>
              </a:ext>
            </a:extLst>
          </p:cNvPr>
          <p:cNvSpPr txBox="1"/>
          <p:nvPr/>
        </p:nvSpPr>
        <p:spPr>
          <a:xfrm>
            <a:off x="6873240" y="4498985"/>
            <a:ext cx="212597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sylleptic</a:t>
            </a:r>
            <a:r>
              <a:rPr lang="it-IT" sz="1500" dirty="0"/>
              <a:t> in short and medium. Not long and </a:t>
            </a:r>
            <a:r>
              <a:rPr lang="it-IT" sz="1500" dirty="0" err="1"/>
              <a:t>very</a:t>
            </a:r>
            <a:r>
              <a:rPr lang="it-IT" sz="1500" dirty="0"/>
              <a:t> long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1E5F3-2743-470C-A34A-9E601F4E2F79}"/>
              </a:ext>
            </a:extLst>
          </p:cNvPr>
          <p:cNvSpPr txBox="1"/>
          <p:nvPr/>
        </p:nvSpPr>
        <p:spPr>
          <a:xfrm>
            <a:off x="2499360" y="40540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06E32-FD0B-4F83-B7E3-406BD290112F}"/>
              </a:ext>
            </a:extLst>
          </p:cNvPr>
          <p:cNvSpPr/>
          <p:nvPr/>
        </p:nvSpPr>
        <p:spPr>
          <a:xfrm>
            <a:off x="240585" y="327285"/>
            <a:ext cx="2115376" cy="5255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Box1: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sylleptic</a:t>
            </a:r>
            <a:r>
              <a:rPr lang="it-IT" dirty="0"/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4F10D-EA52-4025-B1AA-0AAF2C8A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7" y="1079771"/>
            <a:ext cx="3829308" cy="27751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7D2AD24-1A0A-412D-AF3D-E734937E9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04" y="3607326"/>
            <a:ext cx="3930207" cy="294765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8FA9DDD-5A7B-438A-8E26-F060565F4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" y="4591203"/>
            <a:ext cx="2586015" cy="19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1743537" y="1337310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1439287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1DD7C-DE15-406E-9BBA-1FD08664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1" y="1425204"/>
            <a:ext cx="4118280" cy="268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325250" y="3992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B19B8-E50D-4CB9-816B-BC76AF2B395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in </a:t>
            </a:r>
            <a:r>
              <a:rPr lang="it-IT" dirty="0" err="1"/>
              <a:t>IN</a:t>
            </a:r>
            <a:r>
              <a:rPr lang="it-IT" dirty="0"/>
              <a:t>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(**). Coef +0.008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ACCF3-88E2-4531-A808-95ABFC76FD09}"/>
              </a:ext>
            </a:extLst>
          </p:cNvPr>
          <p:cNvSpPr txBox="1"/>
          <p:nvPr/>
        </p:nvSpPr>
        <p:spPr>
          <a:xfrm>
            <a:off x="6873240" y="4498985"/>
            <a:ext cx="212597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maximum </a:t>
            </a:r>
            <a:r>
              <a:rPr lang="it-IT" sz="1500" dirty="0" err="1"/>
              <a:t>variability</a:t>
            </a:r>
            <a:r>
              <a:rPr lang="it-IT" sz="1500" dirty="0"/>
              <a:t> in medium and long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9A283E3B-3E9B-4756-9C2B-38954A55F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48" y="4264029"/>
            <a:ext cx="2926301" cy="21947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10A0A9-741B-4214-A183-0E129CD26F49}"/>
              </a:ext>
            </a:extLst>
          </p:cNvPr>
          <p:cNvSpPr/>
          <p:nvPr/>
        </p:nvSpPr>
        <p:spPr>
          <a:xfrm>
            <a:off x="212099" y="321125"/>
            <a:ext cx="1965961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537DE-2023-4EF7-AB9E-192FCBB09263}"/>
              </a:ext>
            </a:extLst>
          </p:cNvPr>
          <p:cNvSpPr txBox="1"/>
          <p:nvPr/>
        </p:nvSpPr>
        <p:spPr>
          <a:xfrm>
            <a:off x="1414163" y="912224"/>
            <a:ext cx="18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CHANGE NAME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2EE31-B169-4C27-A3E4-64EB91A66CCF}"/>
              </a:ext>
            </a:extLst>
          </p:cNvPr>
          <p:cNvCxnSpPr>
            <a:cxnSpLocks/>
          </p:cNvCxnSpPr>
          <p:nvPr/>
        </p:nvCxnSpPr>
        <p:spPr>
          <a:xfrm>
            <a:off x="2178060" y="119634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65C8D3-2959-468E-89B4-BB3D733D950A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25C6-DF5E-40FC-8C90-E51263322D4C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8D25B-257E-4DA8-A6F6-8825421D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" y="2350970"/>
            <a:ext cx="3745489" cy="3015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652D7-1A3F-4774-8971-B83DD674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89" y="2350970"/>
            <a:ext cx="3989072" cy="3012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1CD41-0AEB-40A4-BBD2-5D0F4613D9C7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860E9-1BC9-4B3D-BC5F-AD835547B5CB}"/>
              </a:ext>
            </a:extLst>
          </p:cNvPr>
          <p:cNvSpPr txBox="1"/>
          <p:nvPr/>
        </p:nvSpPr>
        <p:spPr>
          <a:xfrm>
            <a:off x="556849" y="5487198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(*). Coef -0.05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-0.39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6086B0-1F71-4AA9-B041-B14495C6B4F2}"/>
              </a:ext>
            </a:extLst>
          </p:cNvPr>
          <p:cNvSpPr txBox="1"/>
          <p:nvPr/>
        </p:nvSpPr>
        <p:spPr>
          <a:xfrm>
            <a:off x="4572000" y="5563398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 (***). Coef 0.01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-0.29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7FE0E-3BD0-4500-A5E7-6EF299DD5CC2}"/>
              </a:ext>
            </a:extLst>
          </p:cNvPr>
          <p:cNvSpPr/>
          <p:nvPr/>
        </p:nvSpPr>
        <p:spPr>
          <a:xfrm>
            <a:off x="305260" y="583911"/>
            <a:ext cx="1379768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 or M?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6F000-2283-4084-90CB-B20709C8E94A}"/>
              </a:ext>
            </a:extLst>
          </p:cNvPr>
          <p:cNvSpPr txBox="1"/>
          <p:nvPr/>
        </p:nvSpPr>
        <p:spPr>
          <a:xfrm>
            <a:off x="5790740" y="18380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bud</a:t>
            </a:r>
            <a:r>
              <a:rPr lang="it-IT" sz="1000" dirty="0"/>
              <a:t> in </a:t>
            </a:r>
            <a:r>
              <a:rPr lang="it-IT" sz="1000" dirty="0" err="1"/>
              <a:t>sylleptic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1 more or </a:t>
            </a:r>
            <a:r>
              <a:rPr lang="it-IT" sz="1000" dirty="0" err="1"/>
              <a:t>less</a:t>
            </a:r>
            <a:r>
              <a:rPr lang="it-IT" sz="1000" dirty="0"/>
              <a:t>. Half of </a:t>
            </a:r>
            <a:r>
              <a:rPr lang="it-IT" sz="1000" dirty="0" err="1"/>
              <a:t>them</a:t>
            </a:r>
            <a:r>
              <a:rPr lang="it-IT" sz="1000" dirty="0"/>
              <a:t> are M and 20% of </a:t>
            </a:r>
            <a:r>
              <a:rPr lang="it-IT" sz="1000" dirty="0" err="1"/>
              <a:t>them</a:t>
            </a:r>
            <a:r>
              <a:rPr lang="it-IT" sz="1000" dirty="0"/>
              <a:t> are V.</a:t>
            </a:r>
          </a:p>
          <a:p>
            <a:pPr algn="ctr"/>
            <a:r>
              <a:rPr lang="it-IT" sz="1000" dirty="0"/>
              <a:t>Some </a:t>
            </a:r>
            <a:r>
              <a:rPr lang="it-IT" sz="1000" dirty="0" err="1"/>
              <a:t>kind</a:t>
            </a:r>
            <a:r>
              <a:rPr lang="it-IT" sz="1000" dirty="0"/>
              <a:t> of </a:t>
            </a:r>
            <a:r>
              <a:rPr lang="it-IT" sz="1000" dirty="0" err="1"/>
              <a:t>competition</a:t>
            </a:r>
            <a:r>
              <a:rPr lang="it-IT" sz="1000" dirty="0"/>
              <a:t> </a:t>
            </a:r>
            <a:r>
              <a:rPr lang="it-IT" sz="1000" dirty="0" err="1"/>
              <a:t>between</a:t>
            </a:r>
            <a:r>
              <a:rPr lang="it-IT" sz="1000" dirty="0"/>
              <a:t> v and m? </a:t>
            </a:r>
            <a:r>
              <a:rPr lang="it-IT" sz="1000" dirty="0" err="1"/>
              <a:t>maybe</a:t>
            </a:r>
            <a:r>
              <a:rPr lang="it-IT" sz="1000" dirty="0"/>
              <a:t> </a:t>
            </a:r>
            <a:r>
              <a:rPr lang="it-IT" sz="1000" dirty="0" err="1"/>
              <a:t>because</a:t>
            </a:r>
            <a:r>
              <a:rPr lang="it-IT" sz="1000" dirty="0"/>
              <a:t> </a:t>
            </a:r>
            <a:r>
              <a:rPr lang="it-IT" sz="1000" dirty="0" err="1"/>
              <a:t>they</a:t>
            </a:r>
            <a:r>
              <a:rPr lang="it-IT" sz="1000" dirty="0"/>
              <a:t> are in the </a:t>
            </a:r>
            <a:r>
              <a:rPr lang="it-IT" sz="1000" dirty="0" err="1"/>
              <a:t>same</a:t>
            </a:r>
            <a:r>
              <a:rPr lang="it-IT" sz="1000" dirty="0"/>
              <a:t> </a:t>
            </a:r>
            <a:r>
              <a:rPr lang="it-IT" sz="1000" dirty="0" err="1"/>
              <a:t>number</a:t>
            </a:r>
            <a:r>
              <a:rPr lang="it-IT" sz="1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167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91F00-9906-4D7C-80C0-58A4C158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6" y="1468020"/>
            <a:ext cx="4611451" cy="283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2156E-97BC-4355-8BB3-FB79CF071AB2}"/>
              </a:ext>
            </a:extLst>
          </p:cNvPr>
          <p:cNvSpPr txBox="1"/>
          <p:nvPr/>
        </p:nvSpPr>
        <p:spPr>
          <a:xfrm>
            <a:off x="2179319" y="403368"/>
            <a:ext cx="461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.</a:t>
            </a:r>
          </a:p>
          <a:p>
            <a:r>
              <a:rPr lang="it-IT" dirty="0"/>
              <a:t>IF AT THAT RANK THERE IS NO SYLLEPTIC.</a:t>
            </a:r>
          </a:p>
          <a:p>
            <a:r>
              <a:rPr lang="it-IT" dirty="0"/>
              <a:t>HOW MANY BUDS?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37951-2BF4-442F-AE94-ABABB35D0C6F}"/>
              </a:ext>
            </a:extLst>
          </p:cNvPr>
          <p:cNvSpPr txBox="1"/>
          <p:nvPr/>
        </p:nvSpPr>
        <p:spPr>
          <a:xfrm>
            <a:off x="5631180" y="13696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Glm </a:t>
            </a:r>
            <a:r>
              <a:rPr lang="it-IT" dirty="0" err="1"/>
              <a:t>that</a:t>
            </a:r>
            <a:r>
              <a:rPr lang="it-IT" dirty="0"/>
              <a:t> relate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buds</a:t>
            </a:r>
            <a:r>
              <a:rPr lang="it-IT" dirty="0"/>
              <a:t> NOT in IN SYLLEPTIC </a:t>
            </a:r>
            <a:r>
              <a:rPr lang="it-IT" dirty="0" err="1"/>
              <a:t>shoot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and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parental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5248799" y="282702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algn="ctr"/>
            <a:r>
              <a:rPr lang="it-IT" sz="1400" dirty="0"/>
              <a:t>No </a:t>
            </a:r>
            <a:r>
              <a:rPr lang="it-IT" sz="1400" dirty="0" err="1"/>
              <a:t>significance</a:t>
            </a:r>
            <a:endParaRPr lang="it-I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E399-BD4D-4423-AE32-51B5981413C9}"/>
              </a:ext>
            </a:extLst>
          </p:cNvPr>
          <p:cNvSpPr txBox="1"/>
          <p:nvPr/>
        </p:nvSpPr>
        <p:spPr>
          <a:xfrm>
            <a:off x="6469380" y="4651385"/>
            <a:ext cx="212597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 err="1"/>
              <a:t>This</a:t>
            </a:r>
            <a:r>
              <a:rPr lang="it-IT" sz="1500" dirty="0"/>
              <a:t> </a:t>
            </a:r>
            <a:r>
              <a:rPr lang="it-IT" sz="1500" dirty="0" err="1"/>
              <a:t>could</a:t>
            </a:r>
            <a:r>
              <a:rPr lang="it-IT" sz="1500" dirty="0"/>
              <a:t> </a:t>
            </a:r>
            <a:r>
              <a:rPr lang="it-IT" sz="1500" dirty="0" err="1"/>
              <a:t>confirm</a:t>
            </a:r>
            <a:r>
              <a:rPr lang="it-IT" sz="1500" dirty="0"/>
              <a:t> </a:t>
            </a:r>
            <a:r>
              <a:rPr lang="it-IT" sz="1500" dirty="0" err="1"/>
              <a:t>what</a:t>
            </a:r>
            <a:r>
              <a:rPr lang="it-IT" sz="1500" dirty="0"/>
              <a:t> </a:t>
            </a:r>
            <a:r>
              <a:rPr lang="it-IT" sz="1500" dirty="0" err="1"/>
              <a:t>we</a:t>
            </a:r>
            <a:r>
              <a:rPr lang="it-IT" sz="1500" dirty="0"/>
              <a:t> </a:t>
            </a:r>
            <a:r>
              <a:rPr lang="it-IT" sz="1500" dirty="0" err="1"/>
              <a:t>saw</a:t>
            </a:r>
            <a:r>
              <a:rPr lang="it-IT" sz="1500" dirty="0"/>
              <a:t> in </a:t>
            </a:r>
            <a:r>
              <a:rPr lang="it-IT" sz="1500" dirty="0" err="1"/>
              <a:t>exploratory</a:t>
            </a:r>
            <a:r>
              <a:rPr lang="it-IT" sz="1500" dirty="0"/>
              <a:t>: the </a:t>
            </a:r>
            <a:r>
              <a:rPr lang="it-IT" sz="1500" dirty="0" err="1"/>
              <a:t>majority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«1» </a:t>
            </a:r>
            <a:r>
              <a:rPr lang="it-IT" sz="1500" dirty="0" err="1"/>
              <a:t>bud</a:t>
            </a:r>
            <a:endParaRPr lang="it-IT" sz="1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/>
          <p:nvPr/>
        </p:nvCxnSpPr>
        <p:spPr>
          <a:xfrm flipH="1" flipV="1">
            <a:off x="4114800" y="2488023"/>
            <a:ext cx="1386840" cy="5675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CF65C4FA-43FC-4A67-AE6A-2C57C9FC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82" y="3943847"/>
            <a:ext cx="3651202" cy="27384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90107" y="66088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682320" y="1491554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«m»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v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373DC-C432-435C-9176-857B84C32503}"/>
              </a:ext>
            </a:extLst>
          </p:cNvPr>
          <p:cNvSpPr txBox="1"/>
          <p:nvPr/>
        </p:nvSpPr>
        <p:spPr>
          <a:xfrm>
            <a:off x="4962525" y="1491554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«v»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and </a:t>
            </a:r>
            <a:r>
              <a:rPr lang="it-IT" sz="1400" dirty="0" err="1"/>
              <a:t>number</a:t>
            </a:r>
            <a:r>
              <a:rPr lang="it-IT" sz="1400" dirty="0"/>
              <a:t> of m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7DFD6-FC16-4534-BF28-0C3CA683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4" y="2311179"/>
            <a:ext cx="3371603" cy="2594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318654-1BB7-4E90-AD77-9DF4E9B2DB3E}"/>
              </a:ext>
            </a:extLst>
          </p:cNvPr>
          <p:cNvSpPr txBox="1"/>
          <p:nvPr/>
        </p:nvSpPr>
        <p:spPr>
          <a:xfrm>
            <a:off x="287224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(***). Coef +0.04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 -1.33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3FEB-038F-410C-A2C0-6DA86E10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52" y="2311179"/>
            <a:ext cx="3371603" cy="2598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4705473" y="524186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+0.02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 -1.53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C3E66-EC32-44AE-95F6-C802A1542778}"/>
              </a:ext>
            </a:extLst>
          </p:cNvPr>
          <p:cNvSpPr txBox="1"/>
          <p:nvPr/>
        </p:nvSpPr>
        <p:spPr>
          <a:xfrm>
            <a:off x="4572000" y="487680"/>
            <a:ext cx="2979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This</a:t>
            </a:r>
            <a:r>
              <a:rPr lang="it-IT" sz="1000" dirty="0"/>
              <a:t> negative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in </a:t>
            </a:r>
            <a:r>
              <a:rPr lang="it-IT" sz="1000" dirty="0" err="1"/>
              <a:t>average</a:t>
            </a:r>
            <a:r>
              <a:rPr lang="it-IT" sz="1000" dirty="0"/>
              <a:t> </a:t>
            </a:r>
            <a:r>
              <a:rPr lang="it-IT" sz="1000" dirty="0" err="1"/>
              <a:t>thera</a:t>
            </a:r>
            <a:r>
              <a:rPr lang="it-IT" sz="1000" dirty="0"/>
              <a:t> are </a:t>
            </a:r>
            <a:r>
              <a:rPr lang="it-IT" sz="1000" dirty="0" err="1"/>
              <a:t>less</a:t>
            </a:r>
            <a:r>
              <a:rPr lang="it-IT" sz="1000" dirty="0"/>
              <a:t> </a:t>
            </a:r>
            <a:r>
              <a:rPr lang="it-IT" sz="1000" dirty="0" err="1"/>
              <a:t>than</a:t>
            </a:r>
            <a:r>
              <a:rPr lang="it-IT" sz="1000" dirty="0"/>
              <a:t> 1 M or V </a:t>
            </a:r>
            <a:r>
              <a:rPr lang="it-IT" sz="1000" dirty="0" err="1"/>
              <a:t>buds</a:t>
            </a:r>
            <a:r>
              <a:rPr lang="it-IT" sz="1000" dirty="0"/>
              <a:t>: </a:t>
            </a:r>
            <a:r>
              <a:rPr lang="it-IT" sz="1000" dirty="0" err="1"/>
              <a:t>there</a:t>
            </a:r>
            <a:r>
              <a:rPr lang="it-IT" sz="1000" dirty="0"/>
              <a:t> are zones with M and zones </a:t>
            </a:r>
            <a:r>
              <a:rPr lang="it-IT" sz="1000" dirty="0" err="1"/>
              <a:t>without</a:t>
            </a:r>
            <a:r>
              <a:rPr lang="it-IT" sz="1000" dirty="0"/>
              <a:t> M. and the </a:t>
            </a:r>
            <a:r>
              <a:rPr lang="it-IT" sz="1000" dirty="0" err="1"/>
              <a:t>same</a:t>
            </a:r>
            <a:r>
              <a:rPr lang="it-IT" sz="1000" dirty="0"/>
              <a:t> for 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8D51AB-0186-4EC2-9568-001026ABD7C7}"/>
              </a:ext>
            </a:extLst>
          </p:cNvPr>
          <p:cNvCxnSpPr>
            <a:cxnSpLocks/>
          </p:cNvCxnSpPr>
          <p:nvPr/>
        </p:nvCxnSpPr>
        <p:spPr>
          <a:xfrm flipV="1">
            <a:off x="3101340" y="1013253"/>
            <a:ext cx="2293620" cy="241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317D6E-35F1-4A9B-9250-531CB8466293}"/>
              </a:ext>
            </a:extLst>
          </p:cNvPr>
          <p:cNvCxnSpPr>
            <a:cxnSpLocks/>
          </p:cNvCxnSpPr>
          <p:nvPr/>
        </p:nvCxnSpPr>
        <p:spPr>
          <a:xfrm flipH="1" flipV="1">
            <a:off x="5463540" y="1013253"/>
            <a:ext cx="2141220" cy="233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03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7F426E-0B1B-48F2-B947-D5FFA7405953}"/>
              </a:ext>
            </a:extLst>
          </p:cNvPr>
          <p:cNvSpPr txBox="1"/>
          <p:nvPr/>
        </p:nvSpPr>
        <p:spPr>
          <a:xfrm>
            <a:off x="2878579" y="1183546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«b»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</a:t>
            </a:r>
            <a:r>
              <a:rPr lang="it-IT" sz="1400" dirty="0" err="1"/>
              <a:t>length</a:t>
            </a:r>
            <a:r>
              <a:rPr lang="it-IT" sz="1400" dirty="0"/>
              <a:t>, </a:t>
            </a: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rank</a:t>
            </a:r>
            <a:r>
              <a:rPr lang="it-IT" sz="14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1939937" y="26614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80C28-EBD9-481B-B26D-7A6EB5E100D8}"/>
              </a:ext>
            </a:extLst>
          </p:cNvPr>
          <p:cNvSpPr txBox="1"/>
          <p:nvPr/>
        </p:nvSpPr>
        <p:spPr>
          <a:xfrm>
            <a:off x="2709896" y="511534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 (**). Coef -0.33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6290C-366A-4D2E-B2AA-56826F0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10" y="1922210"/>
            <a:ext cx="4818316" cy="3074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1EDD6D-E873-4153-8B35-D21F410D449C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31879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AAEBAD-39D2-4A5B-B177-4B8826F41E18}"/>
              </a:ext>
            </a:extLst>
          </p:cNvPr>
          <p:cNvSpPr txBox="1"/>
          <p:nvPr/>
        </p:nvSpPr>
        <p:spPr>
          <a:xfrm>
            <a:off x="2141220" y="66203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50F6A45-A9F3-4174-AA99-7482E91A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203"/>
            <a:ext cx="4318876" cy="3239157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C8EE1F-D945-44A5-84C3-70C11788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8" y="1972923"/>
            <a:ext cx="4612957" cy="3459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CFD4B-87E6-4CC1-A86C-8550A971D1E9}"/>
              </a:ext>
            </a:extLst>
          </p:cNvPr>
          <p:cNvSpPr/>
          <p:nvPr/>
        </p:nvSpPr>
        <p:spPr>
          <a:xfrm>
            <a:off x="339919" y="236428"/>
            <a:ext cx="145538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V, M or B? </a:t>
            </a:r>
          </a:p>
        </p:txBody>
      </p:sp>
    </p:spTree>
    <p:extLst>
      <p:ext uri="{BB962C8B-B14F-4D97-AF65-F5344CB8AC3E}">
        <p14:creationId xmlns:p14="http://schemas.microsoft.com/office/powerpoint/2010/main" val="153860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B8540C-B64A-4019-ABEF-0D7CC15E22E7}"/>
              </a:ext>
            </a:extLst>
          </p:cNvPr>
          <p:cNvSpPr/>
          <p:nvPr/>
        </p:nvSpPr>
        <p:spPr>
          <a:xfrm>
            <a:off x="5812544" y="200432"/>
            <a:ext cx="32854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Question1: are the NUMBER of new shoots related to length, </a:t>
            </a:r>
          </a:p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 and position(bud in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sylleptic</a:t>
            </a:r>
            <a:r>
              <a:rPr 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bud in parental)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C4111-F38B-445C-9BC4-FBD2DEBC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0" y="200432"/>
            <a:ext cx="5555134" cy="36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E5C49-8497-49EA-9EAB-4518DE2B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90" y="1368786"/>
            <a:ext cx="3233964" cy="242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7217F-957D-4049-B870-D0321667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97" y="3924090"/>
            <a:ext cx="3383357" cy="2537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AE2536-FF9C-4318-A831-21757EBA821E}"/>
              </a:ext>
            </a:extLst>
          </p:cNvPr>
          <p:cNvSpPr txBox="1"/>
          <p:nvPr/>
        </p:nvSpPr>
        <p:spPr>
          <a:xfrm>
            <a:off x="929640" y="4115231"/>
            <a:ext cx="364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(***). Coef: 0.008;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Rank_node</a:t>
            </a:r>
            <a:r>
              <a:rPr lang="it-IT" sz="1400" dirty="0"/>
              <a:t> significative(**). Coef:0.022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Organ</a:t>
            </a:r>
            <a:r>
              <a:rPr lang="it-IT" sz="1400" dirty="0"/>
              <a:t>(</a:t>
            </a:r>
            <a:r>
              <a:rPr lang="it-IT" sz="1400" dirty="0" err="1"/>
              <a:t>bud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 or </a:t>
            </a:r>
            <a:r>
              <a:rPr lang="it-IT" sz="1400" dirty="0" err="1"/>
              <a:t>bud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in </a:t>
            </a:r>
            <a:r>
              <a:rPr lang="it-IT" sz="1400" dirty="0" err="1"/>
              <a:t>sylleptic</a:t>
            </a:r>
            <a:r>
              <a:rPr lang="it-IT" sz="1400" dirty="0"/>
              <a:t>) significative (***). Coef: 0.64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CB7FEF-0CA3-494D-89D8-6D4E167D15B7}"/>
              </a:ext>
            </a:extLst>
          </p:cNvPr>
          <p:cNvCxnSpPr>
            <a:cxnSpLocks/>
          </p:cNvCxnSpPr>
          <p:nvPr/>
        </p:nvCxnSpPr>
        <p:spPr>
          <a:xfrm flipV="1">
            <a:off x="3301042" y="2329132"/>
            <a:ext cx="730369" cy="19208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9350DC-40B4-4DD7-96FA-2907C946B68A}"/>
              </a:ext>
            </a:extLst>
          </p:cNvPr>
          <p:cNvSpPr txBox="1"/>
          <p:nvPr/>
        </p:nvSpPr>
        <p:spPr>
          <a:xfrm>
            <a:off x="6592450" y="114516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24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C3C7D-7777-484D-8FDB-829925CA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876469"/>
            <a:ext cx="4476120" cy="2804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-0.28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significative (**). Coef: 0.02;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=0.28.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length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A4B7-F44A-4D0B-B118-58B26307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" y="1757402"/>
            <a:ext cx="4529988" cy="29350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87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471668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observation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3999001" y="2533650"/>
            <a:ext cx="449327" cy="342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471668" y="6036376"/>
            <a:ext cx="252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Elongate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growing</a:t>
            </a: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140162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535632" y="1265405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526692" y="4277802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526692" y="4414299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023665" y="4010479"/>
            <a:ext cx="2975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/>
              <a:t>Proleptic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r>
              <a:rPr lang="it-IT" sz="1500" dirty="0"/>
              <a:t> (</a:t>
            </a:r>
            <a:r>
              <a:rPr lang="it-IT" sz="1500" dirty="0" err="1"/>
              <a:t>referred</a:t>
            </a:r>
            <a:r>
              <a:rPr lang="it-IT" sz="15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011650" y="4248180"/>
            <a:ext cx="3035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/>
              <a:t>Sylleptic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r>
              <a:rPr lang="it-IT" sz="1500" dirty="0"/>
              <a:t> (</a:t>
            </a:r>
            <a:r>
              <a:rPr lang="it-IT" sz="1500" dirty="0" err="1"/>
              <a:t>referred</a:t>
            </a:r>
            <a:r>
              <a:rPr lang="it-IT" sz="15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3536868" y="4468610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1171974" y="3180851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278650" y="2620730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Length</a:t>
            </a:r>
            <a:r>
              <a:rPr lang="it-IT" sz="1400" dirty="0"/>
              <a:t> NOT significative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71D8A-B7ED-434F-AFB6-06FF104A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1720907"/>
            <a:ext cx="5112151" cy="3119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8000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(*). Coef: -0.43;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significative(***). Coef: -0.84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 AND ALSO V IS NO MORE SIGNIFICAND.</a:t>
            </a:r>
          </a:p>
          <a:p>
            <a:r>
              <a:rPr lang="it-IT" sz="1500" dirty="0"/>
              <a:t>Does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M and V are </a:t>
            </a:r>
            <a:r>
              <a:rPr lang="it-IT" sz="1500" dirty="0" err="1"/>
              <a:t>related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29BEC-2984-4CC7-B3EA-F3E291C5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1" y="1731855"/>
            <a:ext cx="4730404" cy="31401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1799085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457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3C844-71AA-432D-B31D-82BBE88B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1958561"/>
            <a:ext cx="4351097" cy="271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significative (**). Coef: 0.07;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significative(**). Coef: -0.49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164347" y="2763863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starts to be significative the </a:t>
            </a:r>
            <a:r>
              <a:rPr lang="it-IT" sz="1500" dirty="0" err="1"/>
              <a:t>length</a:t>
            </a:r>
            <a:r>
              <a:rPr lang="it-IT" sz="1500" dirty="0"/>
              <a:t> (**) </a:t>
            </a:r>
            <a:r>
              <a:rPr lang="it-IT" sz="1500" dirty="0" err="1"/>
              <a:t>coef</a:t>
            </a:r>
            <a:r>
              <a:rPr lang="it-IT" sz="1500" dirty="0"/>
              <a:t>=0.02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E76DF-A2C0-4ECB-B684-3F98F122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1" y="1692303"/>
            <a:ext cx="4255346" cy="2836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/>
              <a:t>rank</a:t>
            </a:r>
            <a:r>
              <a:rPr lang="it-IT" sz="1400" dirty="0"/>
              <a:t> significative (**). Coef: 0.09;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significative(***). Coef: -1.16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4773284" y="2382351"/>
            <a:ext cx="39854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M starts </a:t>
            </a:r>
            <a:r>
              <a:rPr lang="it-IT" sz="1500" dirty="0" err="1"/>
              <a:t>being</a:t>
            </a:r>
            <a:r>
              <a:rPr lang="it-IT" sz="1500" dirty="0"/>
              <a:t> significative(*) </a:t>
            </a:r>
            <a:r>
              <a:rPr lang="it-IT" sz="1500" dirty="0" err="1"/>
              <a:t>coef</a:t>
            </a:r>
            <a:r>
              <a:rPr lang="it-IT" sz="1500" dirty="0"/>
              <a:t>=-0.35. DOES IT MEANS THAT V MASK 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to be </a:t>
            </a:r>
            <a:r>
              <a:rPr lang="it-IT" sz="1500" dirty="0" err="1"/>
              <a:t>significant</a:t>
            </a:r>
            <a:r>
              <a:rPr lang="it-IT" sz="1500" dirty="0"/>
              <a:t> (***) coef:0.02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556859" y="9023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</p:spTree>
    <p:extLst>
      <p:ext uri="{BB962C8B-B14F-4D97-AF65-F5344CB8AC3E}">
        <p14:creationId xmlns:p14="http://schemas.microsoft.com/office/powerpoint/2010/main" val="283709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272265" y="120768"/>
            <a:ext cx="4424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736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V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and mixed (+): VEGETATIVE MASK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876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3B248-BFEB-47D2-96A7-A4352CDE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7" y="1689751"/>
            <a:ext cx="5037597" cy="3163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3" y="1256841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/>
              <a:t>total </a:t>
            </a:r>
            <a:r>
              <a:rPr lang="it-IT" sz="1500" b="1" dirty="0" err="1"/>
              <a:t>buds</a:t>
            </a:r>
            <a:r>
              <a:rPr lang="it-IT" sz="1500" b="1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significative(**). Coef:0.16 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significative(***). Coef: -0.91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462997" y="2516572"/>
            <a:ext cx="29090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tot_buds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rank_node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more.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 coef:0.03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6F79B-47EA-4CB2-A138-6E3E8E19FF5E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7DF34-1BE8-4590-87A4-9D4F308C1F07}"/>
              </a:ext>
            </a:extLst>
          </p:cNvPr>
          <p:cNvSpPr/>
          <p:nvPr/>
        </p:nvSpPr>
        <p:spPr>
          <a:xfrm>
            <a:off x="1603544" y="144234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67659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D5F4C-D1AE-47D7-8D07-BA0EAC46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" y="1700279"/>
            <a:ext cx="4852898" cy="322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19484" y="1324140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,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and </a:t>
            </a:r>
            <a:r>
              <a:rPr lang="it-IT" sz="1500" b="1" dirty="0" err="1"/>
              <a:t>v+m</a:t>
            </a:r>
            <a:r>
              <a:rPr lang="it-IT" sz="1500" dirty="0"/>
              <a:t> </a:t>
            </a:r>
            <a:r>
              <a:rPr lang="it-IT" sz="1500" dirty="0" err="1"/>
              <a:t>at</a:t>
            </a:r>
            <a:r>
              <a:rPr lang="it-IT" sz="1500" dirty="0"/>
              <a:t> </a:t>
            </a:r>
            <a:r>
              <a:rPr lang="it-IT" sz="1500" dirty="0" err="1"/>
              <a:t>that</a:t>
            </a:r>
            <a:r>
              <a:rPr lang="it-IT" sz="1500" dirty="0"/>
              <a:t>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294247" y="4981531"/>
            <a:ext cx="3642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Coef=0.16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V significative (**). Coef: -1.05;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significative(**). Coef: -0.83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38C08-CAAD-4E85-8368-6191EB882FA9}"/>
              </a:ext>
            </a:extLst>
          </p:cNvPr>
          <p:cNvSpPr txBox="1"/>
          <p:nvPr/>
        </p:nvSpPr>
        <p:spPr>
          <a:xfrm>
            <a:off x="5239109" y="2382351"/>
            <a:ext cx="351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PERMUTATION 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«V»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r>
              <a:rPr lang="it-IT" sz="15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«M»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more </a:t>
            </a:r>
            <a:r>
              <a:rPr lang="it-IT" sz="1500" dirty="0" err="1"/>
              <a:t>significant</a:t>
            </a:r>
            <a:endParaRPr lang="it-IT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err="1"/>
              <a:t>Permuting</a:t>
            </a:r>
            <a:r>
              <a:rPr lang="it-IT" sz="1500" dirty="0"/>
              <a:t> «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» </a:t>
            </a: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not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</a:t>
            </a:r>
            <a:r>
              <a:rPr lang="it-IT" sz="1500" dirty="0" err="1"/>
              <a:t>any</a:t>
            </a:r>
            <a:r>
              <a:rPr lang="it-IT" sz="1500" dirty="0"/>
              <a:t> more </a:t>
            </a:r>
            <a:r>
              <a:rPr lang="it-IT" sz="1500" dirty="0" err="1"/>
              <a:t>but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starts </a:t>
            </a:r>
            <a:r>
              <a:rPr lang="it-IT" sz="1500" dirty="0" err="1"/>
              <a:t>being</a:t>
            </a:r>
            <a:r>
              <a:rPr lang="it-IT" sz="1500" dirty="0"/>
              <a:t> </a:t>
            </a:r>
            <a:r>
              <a:rPr lang="it-IT" sz="1500" dirty="0" err="1"/>
              <a:t>significant</a:t>
            </a:r>
            <a:r>
              <a:rPr lang="it-IT" sz="1500" dirty="0"/>
              <a:t> (**). Coef: 0.03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2766204" y="3496574"/>
            <a:ext cx="74762" cy="177129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E27CE-EA65-4DBF-84EC-DCE2B38AE29B}"/>
              </a:ext>
            </a:extLst>
          </p:cNvPr>
          <p:cNvSpPr/>
          <p:nvPr/>
        </p:nvSpPr>
        <p:spPr>
          <a:xfrm>
            <a:off x="402879" y="306339"/>
            <a:ext cx="1163044" cy="57194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A2D06-8746-47A7-8B01-EB098DA07425}"/>
              </a:ext>
            </a:extLst>
          </p:cNvPr>
          <p:cNvSpPr/>
          <p:nvPr/>
        </p:nvSpPr>
        <p:spPr>
          <a:xfrm>
            <a:off x="1536526" y="12742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</p:spTree>
    <p:extLst>
      <p:ext uri="{BB962C8B-B14F-4D97-AF65-F5344CB8AC3E}">
        <p14:creationId xmlns:p14="http://schemas.microsoft.com/office/powerpoint/2010/main" val="35575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008CA-E7FE-400D-B30B-E054AC2E923E}"/>
              </a:ext>
            </a:extLst>
          </p:cNvPr>
          <p:cNvSpPr/>
          <p:nvPr/>
        </p:nvSpPr>
        <p:spPr>
          <a:xfrm>
            <a:off x="2191282" y="120768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 “M”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0CC4-FB8E-4334-9A17-5DA2FB01133E}"/>
              </a:ext>
            </a:extLst>
          </p:cNvPr>
          <p:cNvSpPr txBox="1"/>
          <p:nvPr/>
        </p:nvSpPr>
        <p:spPr>
          <a:xfrm>
            <a:off x="262393" y="1044098"/>
            <a:ext cx="8277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M </a:t>
            </a:r>
            <a:r>
              <a:rPr lang="it-IT" dirty="0" err="1"/>
              <a:t>burst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(+);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 </a:t>
            </a:r>
            <a:r>
              <a:rPr lang="it-IT" dirty="0" err="1"/>
              <a:t>buds</a:t>
            </a:r>
            <a:r>
              <a:rPr lang="it-IT" dirty="0"/>
              <a:t> (-):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Vegetative (-) &amp; mixed(-): VEGETATIVE and MIXED are </a:t>
            </a:r>
            <a:r>
              <a:rPr lang="it-IT" dirty="0" err="1"/>
              <a:t>related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15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750205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growth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4600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1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  <a:p>
            <a:r>
              <a:rPr lang="it-IT" dirty="0"/>
              <a:t>(elongate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1614487" y="2409825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5" y="5897467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714395" y="5966727"/>
            <a:ext cx="12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leaves</a:t>
            </a:r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4829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4" y="1152983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6905625" y="1381124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4829175" y="4103133"/>
            <a:ext cx="2171701" cy="2044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3" y="1838004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1414399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199584" y="5370271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199584" y="5506768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696558" y="5102948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684543" y="5340649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4719048" y="3991718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2000119" y="2903382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2758188" y="2530586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4837987" y="2523611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2738768" y="5083903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2738768" y="5380838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3171077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  <a:endParaRPr lang="en-US" sz="2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638175" y="4674930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628649" y="4962525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628648" y="5286374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667700" y="561022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895350" y="577804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catkin</a:t>
            </a:r>
            <a:endParaRPr lang="it-IT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95350" y="5240891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Blind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95350" y="4857750"/>
            <a:ext cx="150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Mixed </a:t>
            </a:r>
            <a:r>
              <a:rPr lang="it-IT" dirty="0" err="1"/>
              <a:t>bud</a:t>
            </a:r>
            <a:endParaRPr lang="it-IT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5350" y="46029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vegetative </a:t>
            </a:r>
            <a:r>
              <a:rPr lang="it-IT" dirty="0" err="1"/>
              <a:t>bud</a:t>
            </a:r>
            <a:endParaRPr lang="it-IT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9" y="574262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5487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5965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1098383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00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3743324" y="614737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3995803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2287912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911792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52" y="1022752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430679" y="4350219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430679" y="4486716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27653" y="4082896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915638" y="4320597"/>
            <a:ext cx="23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Sylleptic</a:t>
            </a:r>
            <a:r>
              <a:rPr lang="it-IT" dirty="0"/>
              <a:t>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3879558" y="2877304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2506504" y="4082896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3777791" y="2429528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3246489" y="1166442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3848661" y="5068728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Year</a:t>
            </a:r>
            <a:r>
              <a:rPr lang="it-IT" dirty="0"/>
              <a:t> n-1</a:t>
            </a:r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1588276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4889853" y="201275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275942" y="1194464"/>
            <a:ext cx="397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predictor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a </a:t>
            </a:r>
            <a:r>
              <a:rPr lang="it-IT" dirty="0" err="1"/>
              <a:t>variable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Poisson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quantitative;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categorical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Es. </a:t>
            </a:r>
            <a:r>
              <a:rPr lang="it-IT" dirty="0" err="1"/>
              <a:t>Is</a:t>
            </a:r>
            <a:r>
              <a:rPr lang="it-IT" dirty="0"/>
              <a:t> Vegetative </a:t>
            </a:r>
            <a:r>
              <a:rPr lang="it-IT" dirty="0" err="1"/>
              <a:t>bud</a:t>
            </a:r>
            <a:r>
              <a:rPr lang="it-IT" dirty="0"/>
              <a:t> </a:t>
            </a:r>
            <a:r>
              <a:rPr lang="it-IT" dirty="0" err="1"/>
              <a:t>burst</a:t>
            </a:r>
            <a:r>
              <a:rPr lang="it-IT" dirty="0"/>
              <a:t> (Y) </a:t>
            </a:r>
            <a:r>
              <a:rPr lang="it-IT" dirty="0" err="1"/>
              <a:t>depending</a:t>
            </a:r>
            <a:r>
              <a:rPr lang="it-IT" dirty="0"/>
              <a:t> on (~) </a:t>
            </a:r>
            <a:r>
              <a:rPr lang="it-IT" dirty="0" err="1"/>
              <a:t>length</a:t>
            </a:r>
            <a:r>
              <a:rPr lang="it-IT" dirty="0"/>
              <a:t>,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sibling</a:t>
            </a:r>
            <a:r>
              <a:rPr lang="it-IT" dirty="0"/>
              <a:t> M, </a:t>
            </a:r>
            <a:r>
              <a:rPr lang="it-IT" dirty="0" err="1"/>
              <a:t>sibling</a:t>
            </a:r>
            <a:r>
              <a:rPr lang="it-IT" dirty="0"/>
              <a:t> V, tot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4685735" y="1955601"/>
            <a:ext cx="39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(</a:t>
            </a:r>
            <a:r>
              <a:rPr lang="it-IT" dirty="0" err="1"/>
              <a:t>buds</a:t>
            </a:r>
            <a:r>
              <a:rPr lang="it-IT" dirty="0"/>
              <a:t>) can be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homogeneus</a:t>
            </a:r>
            <a:r>
              <a:rPr lang="it-IT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2230292" y="4757337"/>
            <a:ext cx="491088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HAZELNUT ISSUES: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8313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759767" y="563173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29025"/>
              </p:ext>
            </p:extLst>
          </p:nvPr>
        </p:nvGraphicFramePr>
        <p:xfrm>
          <a:off x="180923" y="1029818"/>
          <a:ext cx="8713693" cy="553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2171432" y="194815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0" y="563173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3989800" y="520039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89161"/>
              </p:ext>
            </p:extLst>
          </p:nvPr>
        </p:nvGraphicFramePr>
        <p:xfrm>
          <a:off x="180925" y="1199233"/>
          <a:ext cx="8713693" cy="2891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0" y="279562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73348" y="847965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5" y="3781868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1735894" y="2929014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1955936" y="3633151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Shoot</a:t>
            </a:r>
            <a:r>
              <a:rPr lang="it-IT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95" y="2556238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1668252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2467741" y="2820686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Metamer</a:t>
            </a:r>
            <a:r>
              <a:rPr lang="it-IT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1977417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2717127" y="1310435"/>
            <a:ext cx="17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3167</Words>
  <Application>Microsoft Office PowerPoint</Application>
  <PresentationFormat>On-screen Show (4:3)</PresentationFormat>
  <Paragraphs>450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30</cp:revision>
  <dcterms:created xsi:type="dcterms:W3CDTF">2022-01-26T08:17:53Z</dcterms:created>
  <dcterms:modified xsi:type="dcterms:W3CDTF">2022-02-16T15:59:36Z</dcterms:modified>
</cp:coreProperties>
</file>